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tags/tag3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6" r:id="rId2"/>
    <p:sldId id="573" r:id="rId3"/>
    <p:sldId id="574" r:id="rId4"/>
    <p:sldId id="582" r:id="rId5"/>
    <p:sldId id="583" r:id="rId6"/>
    <p:sldId id="584" r:id="rId7"/>
    <p:sldId id="585" r:id="rId8"/>
    <p:sldId id="586" r:id="rId9"/>
    <p:sldId id="587" r:id="rId10"/>
    <p:sldId id="588" r:id="rId11"/>
    <p:sldId id="589" r:id="rId12"/>
    <p:sldId id="590" r:id="rId13"/>
    <p:sldId id="591" r:id="rId14"/>
    <p:sldId id="592" r:id="rId15"/>
    <p:sldId id="593" r:id="rId16"/>
    <p:sldId id="594" r:id="rId17"/>
    <p:sldId id="595" r:id="rId18"/>
    <p:sldId id="596" r:id="rId19"/>
    <p:sldId id="597" r:id="rId20"/>
    <p:sldId id="598" r:id="rId21"/>
    <p:sldId id="599" r:id="rId22"/>
    <p:sldId id="422" r:id="rId23"/>
  </p:sldIdLst>
  <p:sldSz cx="9144000" cy="5143500" type="screen16x9"/>
  <p:notesSz cx="6858000" cy="9144000"/>
  <p:custShowLst>
    <p:custShow name="自定义放映 1" id="0">
      <p:sldLst>
        <p:sld r:id="rId2"/>
      </p:sldLst>
    </p:custShow>
  </p:custShowLst>
  <p:custDataLst>
    <p:tags r:id="rId26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1C2A75"/>
    <a:srgbClr val="002060"/>
    <a:srgbClr val="C00000"/>
    <a:srgbClr val="C9CBCA"/>
    <a:srgbClr val="E70012"/>
    <a:srgbClr val="AE7099"/>
    <a:srgbClr val="3E4B6D"/>
    <a:srgbClr val="4A5676"/>
    <a:srgbClr val="7B8EB1"/>
    <a:srgbClr val="B981A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661" autoAdjust="0"/>
    <p:restoredTop sz="94072" autoAdjust="0"/>
  </p:normalViewPr>
  <p:slideViewPr>
    <p:cSldViewPr>
      <p:cViewPr varScale="1">
        <p:scale>
          <a:sx n="90" d="100"/>
          <a:sy n="90" d="100"/>
        </p:scale>
        <p:origin x="-499" y="-67"/>
      </p:cViewPr>
      <p:guideLst>
        <p:guide orient="horz" pos="1372"/>
        <p:guide pos="292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604" y="-90"/>
      </p:cViewPr>
      <p:guideLst>
        <p:guide orient="horz" pos="2440"/>
        <p:guide pos="209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1DDA2A-4AE1-4F65-BC03-F8BE630E4F7A}" type="datetimeFigureOut">
              <a:rPr lang="zh-CN" altLang="en-US" smtClean="0"/>
              <a:pPr/>
              <a:t>2022-12-15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F2F385-3A56-4E2B-9C81-17E2D8A7DA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3A930D33-079D-4CA9-A1E7-7078CAC5F2FE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4241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advClick="0" advTm="424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advClick="0" advTm="424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校名校徽横向组合南航蓝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23850" y="51435"/>
            <a:ext cx="3397885" cy="973455"/>
          </a:xfrm>
          <a:prstGeom prst="rect">
            <a:avLst/>
          </a:prstGeom>
        </p:spPr>
      </p:pic>
      <p:cxnSp>
        <p:nvCxnSpPr>
          <p:cNvPr id="3" name="直接连接符 2"/>
          <p:cNvCxnSpPr/>
          <p:nvPr userDrawn="1"/>
        </p:nvCxnSpPr>
        <p:spPr>
          <a:xfrm>
            <a:off x="3761323" y="228917"/>
            <a:ext cx="0" cy="447675"/>
          </a:xfrm>
          <a:prstGeom prst="line">
            <a:avLst/>
          </a:prstGeom>
          <a:ln w="15875">
            <a:solidFill>
              <a:srgbClr val="1C2A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3852128" y="267494"/>
            <a:ext cx="25717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0" dirty="0" smtClean="0">
                <a:solidFill>
                  <a:srgbClr val="1C2A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校医院</a:t>
            </a:r>
            <a:endParaRPr lang="zh-CN" altLang="en-US" sz="1800" b="0" dirty="0">
              <a:solidFill>
                <a:srgbClr val="1C2A7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Click="0" advTm="4241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advClick="0" advTm="424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advClick="0" advTm="4241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advClick="0" advTm="424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advClick="0" advTm="424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4241"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advClick="0" advTm="424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advClick="0" advTm="4241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4241"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/>
          <p:nvPr/>
        </p:nvSpPr>
        <p:spPr>
          <a:xfrm>
            <a:off x="0" y="1200785"/>
            <a:ext cx="9144000" cy="2968625"/>
          </a:xfrm>
          <a:prstGeom prst="rect">
            <a:avLst/>
          </a:prstGeom>
          <a:solidFill>
            <a:srgbClr val="1C2A75"/>
          </a:solidFill>
          <a:ln w="9525">
            <a:noFill/>
          </a:ln>
        </p:spPr>
        <p:txBody>
          <a:bodyPr/>
          <a:lstStyle/>
          <a:p>
            <a:pPr eaLnBrk="0" hangingPunct="0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b="1" dirty="0">
              <a:solidFill>
                <a:schemeClr val="bg1"/>
              </a:solidFill>
              <a:latin typeface="华文琥珀" panose="02010800040101010101" pitchFamily="2" charset="-122"/>
              <a:ea typeface="华文琥珀" panose="0201080004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5" name="TextBox 3"/>
          <p:cNvSpPr>
            <a:spLocks noChangeArrowheads="1"/>
          </p:cNvSpPr>
          <p:nvPr/>
        </p:nvSpPr>
        <p:spPr bwMode="auto">
          <a:xfrm>
            <a:off x="395536" y="1203598"/>
            <a:ext cx="8230304" cy="183024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1524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4000" b="1" spc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南京市基本医疗</a:t>
            </a:r>
            <a:r>
              <a:rPr lang="zh-CN" altLang="zh-CN" sz="4000" b="1" spc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保险</a:t>
            </a:r>
            <a:endParaRPr lang="en-US" altLang="zh-CN" sz="4000" b="1" spc="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 b="1" spc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4000" b="1" spc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异地就医</a:t>
            </a:r>
            <a:r>
              <a:rPr lang="zh-CN" altLang="en-US" sz="4000" b="1" spc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”政策</a:t>
            </a:r>
            <a:r>
              <a:rPr lang="zh-CN" altLang="zh-CN" sz="4000" b="1" spc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简介</a:t>
            </a:r>
            <a:endParaRPr lang="zh-CN" altLang="zh-CN" sz="4000" b="1" spc="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7"/>
          <p:cNvSpPr>
            <a:spLocks noChangeArrowheads="1"/>
          </p:cNvSpPr>
          <p:nvPr/>
        </p:nvSpPr>
        <p:spPr bwMode="auto">
          <a:xfrm>
            <a:off x="2915816" y="3554095"/>
            <a:ext cx="3312367" cy="461665"/>
          </a:xfrm>
          <a:prstGeom prst="rect">
            <a:avLst/>
          </a:prstGeom>
          <a:noFill/>
          <a:ln w="9525" cmpd="sng">
            <a:noFill/>
            <a:bevel/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 2022 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12 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月 </a:t>
            </a:r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16 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日</a:t>
            </a:r>
            <a:endParaRPr lang="zh-CN" altLang="en-US" sz="2400" b="1" dirty="0" smtClean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8" name="图片 7" descr="校名校徽横向组合南航蓝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450" y="56515"/>
            <a:ext cx="3995420" cy="114427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Click="0" advTm="4241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 bwMode="auto">
          <a:xfrm>
            <a:off x="755576" y="987574"/>
            <a:ext cx="7758430" cy="3744416"/>
          </a:xfrm>
          <a:prstGeom prst="roundRect">
            <a:avLst>
              <a:gd name="adj" fmla="val 9992"/>
            </a:avLst>
          </a:prstGeom>
          <a:solidFill>
            <a:schemeClr val="bg1">
              <a:lumMod val="95000"/>
            </a:schemeClr>
          </a:solidFill>
          <a:ln w="15875" cap="flat" cmpd="sng">
            <a:solidFill>
              <a:schemeClr val="bg1">
                <a:lumMod val="50000"/>
              </a:schemeClr>
            </a:solidFill>
            <a:bevel/>
          </a:ln>
        </p:spPr>
        <p:txBody>
          <a:bodyPr lIns="62118" tIns="31058" rIns="62118" bIns="31058" anchor="ctr"/>
          <a:lstStyle/>
          <a:p>
            <a:pPr lvl="2"/>
            <a:endParaRPr lang="zh-CN" altLang="en-US" sz="1000" dirty="0">
              <a:solidFill>
                <a:srgbClr val="1C2A7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584" y="1275606"/>
            <a:ext cx="7488832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1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、卡面上没有“江苏”字样的为南京市二代卡，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不支持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异地刷卡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结算</a:t>
            </a:r>
            <a:r>
              <a:rPr lang="zh-CN" altLang="en-US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400" dirty="0" smtClean="0">
              <a:solidFill>
                <a:srgbClr val="1C2A75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2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、“江苏南京一卡通”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支持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异地刷卡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结算</a:t>
            </a:r>
            <a:r>
              <a:rPr lang="zh-CN" altLang="en-US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400" dirty="0" smtClean="0">
              <a:solidFill>
                <a:srgbClr val="1C2A75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3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、江苏第二代社保卡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支持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异地刷卡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结算</a:t>
            </a:r>
            <a:r>
              <a:rPr lang="zh-CN" altLang="en-US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400" dirty="0">
              <a:solidFill>
                <a:srgbClr val="1C2A7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43630" y="421640"/>
            <a:ext cx="15684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 </a:t>
            </a:r>
          </a:p>
        </p:txBody>
      </p:sp>
      <p:pic>
        <p:nvPicPr>
          <p:cNvPr id="5" name="图片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2643758"/>
            <a:ext cx="2088232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1524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2643758"/>
            <a:ext cx="216024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1524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176" y="2643758"/>
            <a:ext cx="1966328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1524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advClick="0" advTm="4241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 bwMode="auto">
          <a:xfrm>
            <a:off x="755576" y="987574"/>
            <a:ext cx="7758430" cy="3816424"/>
          </a:xfrm>
          <a:prstGeom prst="roundRect">
            <a:avLst>
              <a:gd name="adj" fmla="val 9992"/>
            </a:avLst>
          </a:prstGeom>
          <a:solidFill>
            <a:schemeClr val="bg1">
              <a:lumMod val="95000"/>
            </a:schemeClr>
          </a:solidFill>
          <a:ln w="15875" cap="flat" cmpd="sng">
            <a:solidFill>
              <a:schemeClr val="bg1">
                <a:lumMod val="50000"/>
              </a:schemeClr>
            </a:solidFill>
            <a:bevel/>
          </a:ln>
        </p:spPr>
        <p:txBody>
          <a:bodyPr lIns="62118" tIns="31058" rIns="62118" bIns="31058" anchor="ctr"/>
          <a:lstStyle/>
          <a:p>
            <a:pPr lvl="2"/>
            <a:endParaRPr lang="zh-CN" altLang="en-US" sz="1000" dirty="0">
              <a:solidFill>
                <a:srgbClr val="1C2A7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584" y="1059582"/>
            <a:ext cx="7488832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十 </a:t>
            </a:r>
            <a:r>
              <a:rPr lang="zh-CN" altLang="en-US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、怎样查询异地就医相关信息？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登录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江苏省医疗保障局网站（</a:t>
            </a: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http://ybj.jiangsu.gov.cn/index.html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）或国家医保服务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平台网站</a:t>
            </a: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(https://fuwu.nhsa.gov.cn/)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或“国家医保服务平台”手机</a:t>
            </a: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APP 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可查询相关信息。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例如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查询跨省已开通门诊联网结算的医院，可通过“国家医保服务平台”手机</a:t>
            </a: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APP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，按</a:t>
            </a:r>
          </a:p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照查询路径“在线办理—异地备案—查询服务—异地联网定点医药机构查询”。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endParaRPr lang="zh-CN" altLang="zh-CN" sz="1400" dirty="0">
              <a:solidFill>
                <a:srgbClr val="1C2A7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43630" y="421640"/>
            <a:ext cx="15684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 </a:t>
            </a:r>
          </a:p>
        </p:txBody>
      </p:sp>
      <p:pic>
        <p:nvPicPr>
          <p:cNvPr id="9" name="图片 8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2787774"/>
            <a:ext cx="5328592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advClick="0" advTm="4241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 bwMode="auto">
          <a:xfrm>
            <a:off x="755576" y="987574"/>
            <a:ext cx="7758430" cy="3816424"/>
          </a:xfrm>
          <a:prstGeom prst="roundRect">
            <a:avLst>
              <a:gd name="adj" fmla="val 9992"/>
            </a:avLst>
          </a:prstGeom>
          <a:solidFill>
            <a:schemeClr val="bg1">
              <a:lumMod val="95000"/>
            </a:schemeClr>
          </a:solidFill>
          <a:ln w="15875" cap="flat" cmpd="sng">
            <a:solidFill>
              <a:schemeClr val="bg1">
                <a:lumMod val="50000"/>
              </a:schemeClr>
            </a:solidFill>
            <a:bevel/>
          </a:ln>
        </p:spPr>
        <p:txBody>
          <a:bodyPr lIns="62118" tIns="31058" rIns="62118" bIns="31058" anchor="ctr"/>
          <a:lstStyle/>
          <a:p>
            <a:pPr lvl="2"/>
            <a:endParaRPr lang="zh-CN" altLang="en-US" sz="1000" dirty="0">
              <a:solidFill>
                <a:srgbClr val="1C2A7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43630" y="421640"/>
            <a:ext cx="15684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 </a:t>
            </a:r>
          </a:p>
        </p:txBody>
      </p:sp>
      <p:pic>
        <p:nvPicPr>
          <p:cNvPr id="7" name="图片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987574"/>
            <a:ext cx="2376264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contourW="12700">
            <a:bevelT w="127000" h="127000"/>
            <a:bevelB w="127000" h="127000"/>
          </a:sp3d>
        </p:spPr>
      </p:pic>
      <p:pic>
        <p:nvPicPr>
          <p:cNvPr id="8" name="图片 7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987574"/>
            <a:ext cx="2376264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contourW="12700">
            <a:bevelT w="127000" h="127000"/>
            <a:bevelB w="127000" h="127000"/>
          </a:sp3d>
        </p:spPr>
      </p:pic>
    </p:spTree>
  </p:cSld>
  <p:clrMapOvr>
    <a:masterClrMapping/>
  </p:clrMapOvr>
  <p:transition advClick="0" advTm="4241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 bwMode="auto">
          <a:xfrm>
            <a:off x="755576" y="987574"/>
            <a:ext cx="7758430" cy="3816424"/>
          </a:xfrm>
          <a:prstGeom prst="roundRect">
            <a:avLst>
              <a:gd name="adj" fmla="val 9992"/>
            </a:avLst>
          </a:prstGeom>
          <a:solidFill>
            <a:schemeClr val="bg1">
              <a:lumMod val="95000"/>
            </a:schemeClr>
          </a:solidFill>
          <a:ln w="15875" cap="flat" cmpd="sng">
            <a:solidFill>
              <a:schemeClr val="bg1">
                <a:lumMod val="50000"/>
              </a:schemeClr>
            </a:solidFill>
            <a:bevel/>
          </a:ln>
        </p:spPr>
        <p:txBody>
          <a:bodyPr lIns="62118" tIns="31058" rIns="62118" bIns="31058" anchor="ctr"/>
          <a:lstStyle/>
          <a:p>
            <a:pPr>
              <a:lnSpc>
                <a:spcPct val="150000"/>
              </a:lnSpc>
            </a:pP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十 </a:t>
            </a:r>
            <a:r>
              <a:rPr lang="zh-CN" altLang="en-US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三</a:t>
            </a: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、什么是医保目录、医保政策？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医保目录</a:t>
            </a:r>
            <a:r>
              <a:rPr lang="en-US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医保基金支付费用的标准和范围，包括基本医疗保险药品目录、诊疗项目和</a:t>
            </a:r>
          </a:p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服务设施标准、医用耗材目录。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医保政策</a:t>
            </a:r>
            <a:r>
              <a:rPr lang="en-US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参保人员异地就医时执行的支付政策，主要包括医保基金的起付线、支付比</a:t>
            </a:r>
          </a:p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例和最高支付限额等等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dirty="0" smtClean="0">
              <a:solidFill>
                <a:srgbClr val="1C2A75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43630" y="421640"/>
            <a:ext cx="15684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 </a:t>
            </a:r>
          </a:p>
        </p:txBody>
      </p:sp>
      <p:pic>
        <p:nvPicPr>
          <p:cNvPr id="10" name="图片 9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2931790"/>
            <a:ext cx="6480720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contourW="6350"/>
        </p:spPr>
      </p:pic>
    </p:spTree>
  </p:cSld>
  <p:clrMapOvr>
    <a:masterClrMapping/>
  </p:clrMapOvr>
  <p:transition advClick="0" advTm="4241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 bwMode="auto">
          <a:xfrm>
            <a:off x="755576" y="987574"/>
            <a:ext cx="7758430" cy="3816424"/>
          </a:xfrm>
          <a:prstGeom prst="roundRect">
            <a:avLst>
              <a:gd name="adj" fmla="val 9992"/>
            </a:avLst>
          </a:prstGeom>
          <a:solidFill>
            <a:schemeClr val="bg1">
              <a:lumMod val="95000"/>
            </a:schemeClr>
          </a:solidFill>
          <a:ln w="15875" cap="flat" cmpd="sng">
            <a:solidFill>
              <a:schemeClr val="bg1">
                <a:lumMod val="50000"/>
              </a:schemeClr>
            </a:solidFill>
            <a:bevel/>
          </a:ln>
        </p:spPr>
        <p:txBody>
          <a:bodyPr lIns="62118" tIns="31058" rIns="62118" bIns="31058" anchor="ctr"/>
          <a:lstStyle/>
          <a:p>
            <a:endParaRPr lang="en-US" altLang="zh-CN" sz="1600" dirty="0" smtClean="0"/>
          </a:p>
          <a:p>
            <a:endParaRPr lang="en-US" altLang="zh-CN" sz="1600" dirty="0" smtClean="0"/>
          </a:p>
          <a:p>
            <a:endParaRPr lang="en-US" altLang="zh-CN" sz="1600" dirty="0" smtClean="0"/>
          </a:p>
          <a:p>
            <a:endParaRPr lang="en-US" altLang="zh-CN" sz="1600" dirty="0" smtClean="0"/>
          </a:p>
          <a:p>
            <a:endParaRPr lang="en-US" altLang="zh-CN" sz="1600" dirty="0" smtClean="0"/>
          </a:p>
          <a:p>
            <a:endParaRPr lang="en-US" altLang="zh-CN" sz="1600" dirty="0" smtClean="0"/>
          </a:p>
          <a:p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十 </a:t>
            </a:r>
            <a:r>
              <a:rPr lang="zh-CN" altLang="en-US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四</a:t>
            </a: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、在异地直接刷卡享受的基本医保待遇和南京本地一样吗？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省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内异地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直接联网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结算</a:t>
            </a: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执行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参保地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医保政策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医保目录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跨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省异地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直接联网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结算</a:t>
            </a: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执行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就医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地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医保目录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参保地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医保政策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1400" dirty="0" smtClean="0">
              <a:solidFill>
                <a:srgbClr val="1C2A75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十 </a:t>
            </a:r>
            <a:r>
              <a:rPr lang="zh-CN" altLang="en-US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五</a:t>
            </a: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、在异地就医过程中未刷卡结算垫付的医疗费用该怎么办？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全国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目前部分医院还未联网，部分医疗类型还未实现联网刷卡直接结算。如果参保人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员在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异地医保定点医院未通过刷卡直接结算产生医疗费用，可按规定回宁申请零星报销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小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提示：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下列情况发生的医疗费用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不能报销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：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    1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、异地药店购药的费用；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    2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、已经刷卡联网直接结算过的费用。</a:t>
            </a: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43630" y="421640"/>
            <a:ext cx="15684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 </a:t>
            </a:r>
          </a:p>
        </p:txBody>
      </p:sp>
    </p:spTree>
  </p:cSld>
  <p:clrMapOvr>
    <a:masterClrMapping/>
  </p:clrMapOvr>
  <p:transition advClick="0" advTm="4241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 bwMode="auto">
          <a:xfrm>
            <a:off x="755576" y="915566"/>
            <a:ext cx="7758430" cy="3816424"/>
          </a:xfrm>
          <a:prstGeom prst="roundRect">
            <a:avLst>
              <a:gd name="adj" fmla="val 9992"/>
            </a:avLst>
          </a:prstGeom>
          <a:solidFill>
            <a:schemeClr val="bg1">
              <a:lumMod val="95000"/>
            </a:schemeClr>
          </a:solidFill>
          <a:ln w="15875" cap="flat" cmpd="sng">
            <a:solidFill>
              <a:schemeClr val="bg1">
                <a:lumMod val="50000"/>
              </a:schemeClr>
            </a:solidFill>
            <a:bevel/>
          </a:ln>
        </p:spPr>
        <p:txBody>
          <a:bodyPr lIns="62118" tIns="31058" rIns="62118" bIns="31058" anchor="ctr"/>
          <a:lstStyle/>
          <a:p>
            <a:pPr>
              <a:lnSpc>
                <a:spcPct val="150000"/>
              </a:lnSpc>
            </a:pP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十 </a:t>
            </a:r>
            <a:r>
              <a:rPr lang="zh-CN" altLang="en-US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六</a:t>
            </a: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、南京城镇职工医疗保险参保人员的个人账户可以带到异地使用吗？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可以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。已办理异地就医直接结算备案手续的南京市职工医疗保险参保人员，持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社会保障卡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在医院刷卡结算，可使用医保个人账户支付符合基本医疗保险范围的费用。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1400" dirty="0" smtClean="0">
              <a:solidFill>
                <a:srgbClr val="1C2A75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十 </a:t>
            </a:r>
            <a:r>
              <a:rPr lang="zh-CN" altLang="en-US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七</a:t>
            </a: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、南京参保人员在异地医院直接刷卡结算遇到收费报错该怎么办？</a:t>
            </a:r>
          </a:p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先对以下情况予以核实：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1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、 是否备案：没有备案不能刷卡；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2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、 备案是否在有效期内：不在备案有效期内不能刷卡；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3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、 卡用的对不对：必须要持南京市各制卡网点制作的省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卡或者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三代卡才能实现异地就医直接刷卡结算，南京市市民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卡不能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异地刷卡结算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zh-CN" sz="1400" dirty="0" smtClean="0">
              <a:solidFill>
                <a:srgbClr val="1C2A7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43630" y="421640"/>
            <a:ext cx="15684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 </a:t>
            </a:r>
          </a:p>
        </p:txBody>
      </p:sp>
    </p:spTree>
  </p:cSld>
  <p:clrMapOvr>
    <a:masterClrMapping/>
  </p:clrMapOvr>
  <p:transition advClick="0" advTm="4241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 bwMode="auto">
          <a:xfrm>
            <a:off x="755576" y="915566"/>
            <a:ext cx="7758430" cy="3816424"/>
          </a:xfrm>
          <a:prstGeom prst="roundRect">
            <a:avLst>
              <a:gd name="adj" fmla="val 9992"/>
            </a:avLst>
          </a:prstGeom>
          <a:solidFill>
            <a:schemeClr val="bg1">
              <a:lumMod val="95000"/>
            </a:schemeClr>
          </a:solidFill>
          <a:ln w="15875" cap="flat" cmpd="sng">
            <a:solidFill>
              <a:schemeClr val="bg1">
                <a:lumMod val="50000"/>
              </a:schemeClr>
            </a:solidFill>
            <a:bevel/>
          </a:ln>
        </p:spPr>
        <p:txBody>
          <a:bodyPr lIns="62118" tIns="31058" rIns="62118" bIns="31058" anchor="ctr"/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、异地医院 是否有联网资质：就医地非异地联网刷卡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资质医院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不能刷卡；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5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、刷卡就医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类型是否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能够直接联网结算 ：非直接刷卡的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就医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类型不能刷卡；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6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、 参保、 缴费是否正常：欠费期刷卡医保不支付。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1400" dirty="0" smtClean="0">
              <a:solidFill>
                <a:srgbClr val="1C2A75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十八</a:t>
            </a: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、什么是 异地就医的 “门诊一单制”结算 ？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市基本医疗保险异地就医已实现门诊刷卡“一单制”直接结算。南京市职工医保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参保人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可在跨省和省内异地联网医院刷卡直接结算“门诊特定项目”、“门诊慢性病”和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“门诊统筹”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费用；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1400" dirty="0">
              <a:solidFill>
                <a:srgbClr val="1C2A7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43630" y="421640"/>
            <a:ext cx="15684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 </a:t>
            </a:r>
          </a:p>
        </p:txBody>
      </p:sp>
    </p:spTree>
  </p:cSld>
  <p:clrMapOvr>
    <a:masterClrMapping/>
  </p:clrMapOvr>
  <p:transition advClick="0" advTm="4241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 bwMode="auto">
          <a:xfrm>
            <a:off x="755576" y="915566"/>
            <a:ext cx="7758430" cy="3816424"/>
          </a:xfrm>
          <a:prstGeom prst="roundRect">
            <a:avLst>
              <a:gd name="adj" fmla="val 9992"/>
            </a:avLst>
          </a:prstGeom>
          <a:solidFill>
            <a:schemeClr val="bg1">
              <a:lumMod val="95000"/>
            </a:schemeClr>
          </a:solidFill>
          <a:ln w="15875" cap="flat" cmpd="sng">
            <a:solidFill>
              <a:schemeClr val="bg1">
                <a:lumMod val="50000"/>
              </a:schemeClr>
            </a:solidFill>
            <a:bevel/>
          </a:ln>
        </p:spPr>
        <p:txBody>
          <a:bodyPr lIns="62118" tIns="31058" rIns="62118" bIns="31058" anchor="ctr"/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1400" dirty="0">
              <a:solidFill>
                <a:srgbClr val="1C2A7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43630" y="421640"/>
            <a:ext cx="15684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 </a:t>
            </a:r>
          </a:p>
        </p:txBody>
      </p:sp>
      <p:pic>
        <p:nvPicPr>
          <p:cNvPr id="5" name="图片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992440"/>
            <a:ext cx="6552727" cy="3523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1524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contourW="12700"/>
        </p:spPr>
      </p:pic>
    </p:spTree>
  </p:cSld>
  <p:clrMapOvr>
    <a:masterClrMapping/>
  </p:clrMapOvr>
  <p:transition advClick="0" advTm="4241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 bwMode="auto">
          <a:xfrm>
            <a:off x="755576" y="915566"/>
            <a:ext cx="7758430" cy="3816424"/>
          </a:xfrm>
          <a:prstGeom prst="roundRect">
            <a:avLst>
              <a:gd name="adj" fmla="val 9992"/>
            </a:avLst>
          </a:prstGeom>
          <a:solidFill>
            <a:schemeClr val="bg1">
              <a:lumMod val="95000"/>
            </a:schemeClr>
          </a:solidFill>
          <a:ln w="15875" cap="flat" cmpd="sng">
            <a:solidFill>
              <a:schemeClr val="bg1">
                <a:lumMod val="50000"/>
              </a:schemeClr>
            </a:solidFill>
            <a:bevel/>
          </a:ln>
        </p:spPr>
        <p:txBody>
          <a:bodyPr lIns="62118" tIns="31058" rIns="62118" bIns="31058" anchor="ctr"/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1400" dirty="0">
              <a:solidFill>
                <a:srgbClr val="1C2A7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43630" y="421640"/>
            <a:ext cx="15684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 </a:t>
            </a: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971600" y="1059582"/>
            <a:ext cx="7200800" cy="3093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rgbClr val="1C2A75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十九</a:t>
            </a:r>
            <a:r>
              <a:rPr kumimoji="0" lang="zh-CN" sz="1600" b="1" i="0" u="none" strike="noStrike" cap="none" normalizeH="0" baseline="0" dirty="0" smtClean="0">
                <a:ln>
                  <a:noFill/>
                </a:ln>
                <a:solidFill>
                  <a:srgbClr val="1C2A75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、省内异地药店可以刷卡购药吗？</a:t>
            </a:r>
            <a:endParaRPr kumimoji="0" lang="zh-CN" sz="1600" b="1" i="0" u="none" strike="noStrike" cap="none" normalizeH="0" baseline="0" dirty="0" smtClean="0">
              <a:ln>
                <a:noFill/>
              </a:ln>
              <a:solidFill>
                <a:srgbClr val="1C2A75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1C2A75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2021 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1C2A75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年，南京市率先开展异地就医药店联网试点，目前已完成</a:t>
            </a:r>
            <a:r>
              <a:rPr kumimoji="0" lang="zh-CN" altLang="en-US" sz="1400" b="1" i="0" u="none" strike="noStrike" cap="none" normalizeH="0" baseline="0" dirty="0" smtClean="0">
                <a:ln>
                  <a:noFill/>
                </a:ln>
                <a:solidFill>
                  <a:srgbClr val="1C2A75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省内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1C2A75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联网和</a:t>
            </a:r>
            <a:r>
              <a:rPr kumimoji="0" lang="zh-CN" altLang="en-US" sz="1400" b="1" i="0" u="none" strike="noStrike" cap="none" normalizeH="0" baseline="0" dirty="0" smtClean="0">
                <a:ln>
                  <a:noFill/>
                </a:ln>
                <a:solidFill>
                  <a:srgbClr val="1C2A75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部分跨省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1C2A75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地区联网。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rgbClr val="1C2A75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rgbClr val="1C2A75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rgbClr val="1C2A75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二十  、药店联网试点地区有哪些</a:t>
            </a: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rgbClr val="1C2A75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1600" b="1" i="0" u="none" strike="noStrike" cap="none" normalizeH="0" baseline="0" dirty="0" smtClean="0">
              <a:ln>
                <a:noFill/>
              </a:ln>
              <a:solidFill>
                <a:srgbClr val="1C2A75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1C2A75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2021 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1C2A75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年，南京市率先开展异地就医药店联网试点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rgbClr val="1C2A75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1C2A75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江苏省内联网：</a:t>
            </a:r>
            <a:r>
              <a:rPr kumimoji="0" lang="zh-CN" altLang="en-US" sz="1400" b="1" i="0" u="none" strike="noStrike" cap="none" normalizeH="0" baseline="0" dirty="0" smtClean="0">
                <a:ln>
                  <a:noFill/>
                </a:ln>
                <a:solidFill>
                  <a:srgbClr val="1C2A75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已完成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1C2A75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南京本地所有“定点零售药店”纳入</a:t>
            </a:r>
            <a:r>
              <a:rPr kumimoji="0" lang="zh-CN" altLang="en-US" sz="1400" b="1" i="0" u="none" strike="noStrike" cap="none" normalizeH="0" baseline="0" dirty="0" smtClean="0">
                <a:ln>
                  <a:noFill/>
                </a:ln>
                <a:solidFill>
                  <a:srgbClr val="1C2A75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省内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1C2A75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联网范畴目标。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rgbClr val="1C2A75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1C2A75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全国跨省联网：</a:t>
            </a:r>
            <a:r>
              <a:rPr kumimoji="0" lang="zh-CN" altLang="en-US" sz="1400" b="1" i="0" u="none" strike="noStrike" cap="none" normalizeH="0" baseline="0" dirty="0" smtClean="0">
                <a:ln>
                  <a:noFill/>
                </a:ln>
                <a:solidFill>
                  <a:srgbClr val="1C2A75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已完成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1C2A75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信息系统改造，</a:t>
            </a:r>
            <a:r>
              <a:rPr kumimoji="0" lang="zh-CN" altLang="en-US" sz="1400" b="1" i="0" u="none" strike="noStrike" cap="none" normalizeH="0" baseline="0" dirty="0" smtClean="0">
                <a:ln>
                  <a:noFill/>
                </a:ln>
                <a:solidFill>
                  <a:srgbClr val="1C2A75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与“西南五省”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1C2A75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（重庆市、四川省、贵州省、云南省、西藏自治区）</a:t>
            </a:r>
            <a:r>
              <a:rPr kumimoji="0" lang="zh-CN" altLang="en-US" sz="1400" b="1" i="0" u="none" strike="noStrike" cap="none" normalizeH="0" baseline="0" dirty="0" smtClean="0">
                <a:ln>
                  <a:noFill/>
                </a:ln>
                <a:solidFill>
                  <a:srgbClr val="1C2A75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及辽宁、山东、新疆等省份实现互联互通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rgbClr val="1C2A75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rgbClr val="1C2A75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ransition advClick="0" advTm="4241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 bwMode="auto">
          <a:xfrm>
            <a:off x="755576" y="915566"/>
            <a:ext cx="7758430" cy="3960440"/>
          </a:xfrm>
          <a:prstGeom prst="roundRect">
            <a:avLst>
              <a:gd name="adj" fmla="val 9992"/>
            </a:avLst>
          </a:prstGeom>
          <a:solidFill>
            <a:schemeClr val="bg1">
              <a:lumMod val="95000"/>
            </a:schemeClr>
          </a:solidFill>
          <a:ln w="15875" cap="flat" cmpd="sng">
            <a:solidFill>
              <a:schemeClr val="bg1">
                <a:lumMod val="50000"/>
              </a:schemeClr>
            </a:solidFill>
            <a:bevel/>
          </a:ln>
        </p:spPr>
        <p:txBody>
          <a:bodyPr lIns="62118" tIns="31058" rIns="62118" bIns="31058" anchor="ctr"/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1400" dirty="0">
              <a:solidFill>
                <a:srgbClr val="1C2A7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43630" y="421640"/>
            <a:ext cx="15684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 </a:t>
            </a: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899592" y="390167"/>
            <a:ext cx="7488832" cy="4431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1400" dirty="0" smtClean="0">
              <a:solidFill>
                <a:srgbClr val="1C2A75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solidFill>
                <a:srgbClr val="1C2A75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二十 </a:t>
            </a:r>
            <a:r>
              <a:rPr lang="zh-CN" altLang="en-US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、省内异地就医购药直接结算政策覆盖人群有哪些？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办理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过异地就医联网备案的职工基本医疗保险参保人 。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1400" dirty="0" smtClean="0">
              <a:solidFill>
                <a:srgbClr val="1C2A75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二十 </a:t>
            </a:r>
            <a:r>
              <a:rPr lang="zh-CN" altLang="en-US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、省内异地药店购药费用如何刷卡结算？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参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保人使用职工医保个人账户结算普通购药费用。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1400" dirty="0" smtClean="0">
              <a:solidFill>
                <a:srgbClr val="1C2A75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二十 </a:t>
            </a:r>
            <a:r>
              <a:rPr lang="zh-CN" altLang="en-US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三</a:t>
            </a: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、异地就医购药直接结算需要办理哪些手续？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异地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就医购药直接结算前，参保人需要办理联网备案手续（长期驻外或转外就医备案）。</a:t>
            </a:r>
          </a:p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原来已经办理过备案的，无需重办。异地就医购药直接结算时，参保人需要持符合“异地刷</a:t>
            </a:r>
          </a:p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卡标准”的社会保障卡（例如：江苏南京一卡通）刷卡结算，也可以使用“医保电子凭证”</a:t>
            </a:r>
          </a:p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在支持扫码结算的联网药店脱卡支付购药费用。</a:t>
            </a:r>
            <a:endParaRPr lang="zh-CN" altLang="zh-CN" sz="1400" dirty="0">
              <a:solidFill>
                <a:srgbClr val="1C2A75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advClick="0" advTm="4241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 bwMode="auto">
          <a:xfrm>
            <a:off x="683895" y="1348105"/>
            <a:ext cx="7758430" cy="3083560"/>
          </a:xfrm>
          <a:prstGeom prst="roundRect">
            <a:avLst>
              <a:gd name="adj" fmla="val 9992"/>
            </a:avLst>
          </a:prstGeom>
          <a:solidFill>
            <a:schemeClr val="bg1">
              <a:lumMod val="95000"/>
            </a:schemeClr>
          </a:solidFill>
          <a:ln w="15875" cap="flat" cmpd="sng">
            <a:solidFill>
              <a:schemeClr val="bg1">
                <a:lumMod val="50000"/>
              </a:schemeClr>
            </a:solidFill>
            <a:bevel/>
          </a:ln>
        </p:spPr>
        <p:txBody>
          <a:bodyPr lIns="62118" tIns="31058" rIns="62118" bIns="31058" anchor="ctr"/>
          <a:lstStyle/>
          <a:p>
            <a:pPr lvl="2"/>
            <a:endParaRPr lang="zh-CN" altLang="en-US" sz="1000" dirty="0">
              <a:solidFill>
                <a:srgbClr val="1C2A7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43630" y="421640"/>
            <a:ext cx="15684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       </a:t>
            </a:r>
            <a:r>
              <a:rPr lang="en-US" altLang="zh-CN" dirty="0" smtClean="0"/>
              <a:t>   </a:t>
            </a:r>
            <a:endParaRPr lang="en-US" altLang="zh-CN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275606"/>
            <a:ext cx="3816424" cy="3312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2286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contourW="12700">
            <a:bevelT w="127000" h="127000"/>
            <a:bevelB w="127000" h="127000"/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1275606"/>
            <a:ext cx="3600400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2286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contourW="12700">
            <a:bevelT w="127000" h="127000"/>
            <a:bevelB w="127000" h="127000"/>
          </a:sp3d>
        </p:spPr>
      </p:pic>
    </p:spTree>
  </p:cSld>
  <p:clrMapOvr>
    <a:masterClrMapping/>
  </p:clrMapOvr>
  <p:transition advClick="0" advTm="4241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 bwMode="auto">
          <a:xfrm>
            <a:off x="755576" y="915566"/>
            <a:ext cx="7758430" cy="3960440"/>
          </a:xfrm>
          <a:prstGeom prst="roundRect">
            <a:avLst>
              <a:gd name="adj" fmla="val 9992"/>
            </a:avLst>
          </a:prstGeom>
          <a:solidFill>
            <a:schemeClr val="bg1">
              <a:lumMod val="95000"/>
            </a:schemeClr>
          </a:solidFill>
          <a:ln w="15875" cap="flat" cmpd="sng">
            <a:solidFill>
              <a:schemeClr val="bg1">
                <a:lumMod val="50000"/>
              </a:schemeClr>
            </a:solidFill>
            <a:bevel/>
          </a:ln>
        </p:spPr>
        <p:txBody>
          <a:bodyPr lIns="62118" tIns="31058" rIns="62118" bIns="31058" anchor="ctr"/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1400" dirty="0">
              <a:solidFill>
                <a:srgbClr val="1C2A7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43630" y="421640"/>
            <a:ext cx="15684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 </a:t>
            </a: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899592" y="609967"/>
            <a:ext cx="7488832" cy="3739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1400" dirty="0" smtClean="0">
              <a:solidFill>
                <a:srgbClr val="1C2A75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solidFill>
                <a:srgbClr val="1C2A75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二十 </a:t>
            </a:r>
            <a:r>
              <a:rPr lang="zh-CN" altLang="en-US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四</a:t>
            </a: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、参保人异地就医备案时，需要选择定点联网药店吗</a:t>
            </a:r>
            <a:r>
              <a:rPr lang="en-US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?</a:t>
            </a:r>
            <a:endParaRPr lang="zh-CN" altLang="zh-CN" sz="1600" b="1" dirty="0" smtClean="0">
              <a:solidFill>
                <a:srgbClr val="1C2A75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南京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参保人异地就医联网结算（含省内、跨省）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不需要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定点药店，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备案城市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所有联网药</a:t>
            </a:r>
          </a:p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店均可结算；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省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内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其他地区参保人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异地来宁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联网结算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不需要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定点药店；</a:t>
            </a:r>
          </a:p>
          <a:p>
            <a:pPr>
              <a:lnSpc>
                <a:spcPct val="150000"/>
              </a:lnSpc>
            </a:pPr>
            <a:r>
              <a:rPr lang="en-US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跨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省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其他地区参保人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异地来宁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联网结算按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参保地医保政策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执行。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1400" dirty="0" smtClean="0">
              <a:solidFill>
                <a:srgbClr val="1C2A75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二十 </a:t>
            </a:r>
            <a:r>
              <a:rPr lang="zh-CN" altLang="en-US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五</a:t>
            </a: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、异地就医备案期间，可以回参保地刷卡就医吗？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备案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期间，南京医保参保人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回宁就医不受影响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其他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地区参保人按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参保地医保政策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执行。</a:t>
            </a:r>
            <a:endParaRPr lang="zh-CN" altLang="zh-CN" sz="1400" dirty="0">
              <a:solidFill>
                <a:srgbClr val="1C2A75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advClick="0" advTm="4241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 bwMode="auto">
          <a:xfrm>
            <a:off x="755576" y="915566"/>
            <a:ext cx="7758430" cy="3960440"/>
          </a:xfrm>
          <a:prstGeom prst="roundRect">
            <a:avLst>
              <a:gd name="adj" fmla="val 9992"/>
            </a:avLst>
          </a:prstGeom>
          <a:solidFill>
            <a:schemeClr val="bg1">
              <a:lumMod val="95000"/>
            </a:schemeClr>
          </a:solidFill>
          <a:ln w="15875" cap="flat" cmpd="sng">
            <a:solidFill>
              <a:schemeClr val="bg1">
                <a:lumMod val="50000"/>
              </a:schemeClr>
            </a:solidFill>
            <a:bevel/>
          </a:ln>
        </p:spPr>
        <p:txBody>
          <a:bodyPr lIns="62118" tIns="31058" rIns="62118" bIns="31058" anchor="ctr"/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1400" dirty="0">
              <a:solidFill>
                <a:srgbClr val="1C2A7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43630" y="421640"/>
            <a:ext cx="15684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 </a:t>
            </a: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899592" y="1279383"/>
            <a:ext cx="3816424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二十 </a:t>
            </a:r>
            <a:r>
              <a:rPr lang="zh-CN" altLang="en-US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六</a:t>
            </a: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怎么查询全省联网药店信息？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可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在“江苏省医疗保障局”官网查询。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</a:p>
          <a:p>
            <a:pPr>
              <a:lnSpc>
                <a:spcPct val="150000"/>
              </a:lnSpc>
            </a:pPr>
            <a:r>
              <a:rPr lang="en-US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查询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路径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：医保公共服务—异地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就医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江苏省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内异地就医联网医疗机构查询，选择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所属市，定点医药机构类型选择“零售店”。</a:t>
            </a:r>
            <a:endParaRPr lang="en-US" altLang="zh-CN" sz="1400" dirty="0" smtClean="0">
              <a:solidFill>
                <a:srgbClr val="1C2A75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1400" dirty="0">
              <a:solidFill>
                <a:srgbClr val="1C2A7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131590"/>
            <a:ext cx="3023455" cy="355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1524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contourW="12700"/>
        </p:spPr>
      </p:pic>
    </p:spTree>
  </p:cSld>
  <p:clrMapOvr>
    <a:masterClrMapping/>
  </p:clrMapOvr>
  <p:transition advClick="0" advTm="4241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/>
          <p:nvPr/>
        </p:nvSpPr>
        <p:spPr>
          <a:xfrm>
            <a:off x="0" y="1200785"/>
            <a:ext cx="9144000" cy="2968625"/>
          </a:xfrm>
          <a:prstGeom prst="rect">
            <a:avLst/>
          </a:prstGeom>
          <a:solidFill>
            <a:srgbClr val="1C2A75"/>
          </a:solidFill>
          <a:ln w="9525">
            <a:noFill/>
          </a:ln>
        </p:spPr>
        <p:txBody>
          <a:bodyPr/>
          <a:lstStyle/>
          <a:p>
            <a:pPr eaLnBrk="0" hangingPunct="0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b="1" dirty="0">
              <a:solidFill>
                <a:schemeClr val="bg1"/>
              </a:solidFill>
              <a:latin typeface="华文琥珀" panose="02010800040101010101" pitchFamily="2" charset="-122"/>
              <a:ea typeface="华文琥珀" panose="0201080004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5" name="TextBox 3"/>
          <p:cNvSpPr>
            <a:spLocks noChangeArrowheads="1"/>
          </p:cNvSpPr>
          <p:nvPr/>
        </p:nvSpPr>
        <p:spPr bwMode="auto">
          <a:xfrm>
            <a:off x="3293429" y="2092791"/>
            <a:ext cx="2556510" cy="82994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203200" dir="2700000" algn="tl" rotWithShape="0">
              <a:schemeClr val="tx1">
                <a:alpha val="40000"/>
              </a:schemeClr>
            </a:outerShdw>
          </a:effectLst>
        </p:spPr>
        <p:txBody>
          <a:bodyPr wrap="none">
            <a:spAutoFit/>
          </a:bodyPr>
          <a:lstStyle/>
          <a:p>
            <a:pPr lvl="0" algn="ctr" eaLnBrk="0" hangingPunct="0">
              <a:defRPr/>
            </a:pPr>
            <a:r>
              <a:rPr lang="zh-CN" alt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谢   谢！</a:t>
            </a:r>
          </a:p>
        </p:txBody>
      </p:sp>
      <p:pic>
        <p:nvPicPr>
          <p:cNvPr id="8" name="图片 7" descr="校名校徽横向组合南航蓝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450" y="56515"/>
            <a:ext cx="3995420" cy="114427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Click="0" advTm="4241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 bwMode="auto">
          <a:xfrm>
            <a:off x="683895" y="1059582"/>
            <a:ext cx="7758430" cy="3744416"/>
          </a:xfrm>
          <a:prstGeom prst="roundRect">
            <a:avLst>
              <a:gd name="adj" fmla="val 9992"/>
            </a:avLst>
          </a:prstGeom>
          <a:solidFill>
            <a:schemeClr val="bg1">
              <a:lumMod val="95000"/>
            </a:schemeClr>
          </a:solidFill>
          <a:ln w="15875" cap="flat" cmpd="sng">
            <a:solidFill>
              <a:schemeClr val="bg1">
                <a:lumMod val="50000"/>
              </a:schemeClr>
            </a:solidFill>
            <a:bevel/>
          </a:ln>
        </p:spPr>
        <p:txBody>
          <a:bodyPr lIns="62118" tIns="31058" rIns="62118" bIns="31058" anchor="ctr"/>
          <a:lstStyle/>
          <a:p>
            <a:pPr lvl="2"/>
            <a:endParaRPr lang="zh-CN" altLang="en-US" sz="1000" dirty="0">
              <a:solidFill>
                <a:srgbClr val="1C2A7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584" y="1059582"/>
            <a:ext cx="7488832" cy="36729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一、哪些人员可以办理异地就医联网直接结算备案</a:t>
            </a:r>
            <a:r>
              <a:rPr lang="en-US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?</a:t>
            </a:r>
            <a:endParaRPr lang="en-US" altLang="zh-CN" sz="1400" dirty="0" smtClean="0">
              <a:solidFill>
                <a:srgbClr val="1C2A75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市城镇职工基本医疗保险、城乡居民基本医疗保险的参保人员只要符合以下四类情况，都可以办理异地就医备案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手续</a:t>
            </a: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:</a:t>
            </a:r>
            <a:endParaRPr lang="zh-CN" altLang="zh-CN" sz="1400" dirty="0" smtClean="0">
              <a:solidFill>
                <a:srgbClr val="1C2A75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1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异地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安置退休人员：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退休后在异地定居并且户籍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迁入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定居地的人员。</a:t>
            </a:r>
          </a:p>
          <a:p>
            <a:pPr>
              <a:lnSpc>
                <a:spcPct val="20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2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异地长期居住人员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：在异地长期居住生活的人员。</a:t>
            </a:r>
          </a:p>
          <a:p>
            <a:pPr>
              <a:lnSpc>
                <a:spcPct val="20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3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异地工作、学习人员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：在异地长期工作或学习的人员。</a:t>
            </a:r>
          </a:p>
          <a:p>
            <a:pPr>
              <a:lnSpc>
                <a:spcPct val="20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4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异地转诊人员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：因病经我市三级医院诊断需转异地医疗机构诊治的人员。</a:t>
            </a:r>
          </a:p>
          <a:p>
            <a:pPr>
              <a:lnSpc>
                <a:spcPct val="20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前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三类人员简称为“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长期驻外人员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”。</a:t>
            </a:r>
            <a:endParaRPr lang="zh-CN" altLang="zh-CN" sz="1400" dirty="0">
              <a:solidFill>
                <a:srgbClr val="1C2A7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43630" y="421640"/>
            <a:ext cx="15684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 </a:t>
            </a:r>
          </a:p>
        </p:txBody>
      </p:sp>
    </p:spTree>
  </p:cSld>
  <p:clrMapOvr>
    <a:masterClrMapping/>
  </p:clrMapOvr>
  <p:transition advClick="0" advTm="4241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 bwMode="auto">
          <a:xfrm>
            <a:off x="683895" y="1059582"/>
            <a:ext cx="7758430" cy="3744416"/>
          </a:xfrm>
          <a:prstGeom prst="roundRect">
            <a:avLst>
              <a:gd name="adj" fmla="val 9992"/>
            </a:avLst>
          </a:prstGeom>
          <a:solidFill>
            <a:schemeClr val="bg1">
              <a:lumMod val="95000"/>
            </a:schemeClr>
          </a:solidFill>
          <a:ln w="15875" cap="flat" cmpd="sng">
            <a:solidFill>
              <a:schemeClr val="bg1">
                <a:lumMod val="50000"/>
              </a:schemeClr>
            </a:solidFill>
            <a:bevel/>
          </a:ln>
        </p:spPr>
        <p:txBody>
          <a:bodyPr lIns="62118" tIns="31058" rIns="62118" bIns="31058" anchor="ctr"/>
          <a:lstStyle/>
          <a:p>
            <a:pPr lvl="2"/>
            <a:endParaRPr lang="zh-CN" altLang="en-US" sz="1000" dirty="0">
              <a:solidFill>
                <a:srgbClr val="1C2A7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584" y="1059582"/>
            <a:ext cx="748883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二、如何实现异地就医直接 联网 结算？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先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备案、选就医地、持卡就医 （或医保电子凭证就医）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dirty="0" smtClean="0">
              <a:solidFill>
                <a:srgbClr val="1C2A75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800" dirty="0" smtClean="0">
              <a:solidFill>
                <a:srgbClr val="1C2A75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三、什么叫参保地、就医地？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参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保地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是指参保人员参加社会基本医疗保险的地区；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就医地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是指参保人员到异地就医所</a:t>
            </a:r>
          </a:p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在的地区。一般来说，就医地都是以“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市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”为单位，以南京市职工医疗保险参保人员在济南</a:t>
            </a:r>
          </a:p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市某医院刷卡为例，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参保地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是指南京市，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就医地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是指山东省济南市。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小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提示：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全国目前有七个地区实现了“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省统筹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”：北京、天津、上海、重庆、海南、西藏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和新疆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建设兵团。这些地区只要备案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到</a:t>
            </a: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省</a:t>
            </a:r>
            <a:r>
              <a:rPr lang="en-US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就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可以。例如备案时您只需选择“海南省”，不用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“海口市”或“三亚市”。</a:t>
            </a:r>
          </a:p>
          <a:p>
            <a:pPr>
              <a:lnSpc>
                <a:spcPct val="200000"/>
              </a:lnSpc>
            </a:pPr>
            <a:endParaRPr lang="zh-CN" altLang="zh-CN" sz="1400" dirty="0">
              <a:solidFill>
                <a:srgbClr val="1C2A7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43630" y="421640"/>
            <a:ext cx="15684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 </a:t>
            </a:r>
          </a:p>
        </p:txBody>
      </p:sp>
    </p:spTree>
  </p:cSld>
  <p:clrMapOvr>
    <a:masterClrMapping/>
  </p:clrMapOvr>
  <p:transition advClick="0" advTm="4241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 bwMode="auto">
          <a:xfrm>
            <a:off x="683895" y="1059582"/>
            <a:ext cx="7758430" cy="3744416"/>
          </a:xfrm>
          <a:prstGeom prst="roundRect">
            <a:avLst>
              <a:gd name="adj" fmla="val 9992"/>
            </a:avLst>
          </a:prstGeom>
          <a:solidFill>
            <a:schemeClr val="bg1">
              <a:lumMod val="95000"/>
            </a:schemeClr>
          </a:solidFill>
          <a:ln w="15875" cap="flat" cmpd="sng">
            <a:solidFill>
              <a:schemeClr val="bg1">
                <a:lumMod val="50000"/>
              </a:schemeClr>
            </a:solidFill>
            <a:bevel/>
          </a:ln>
        </p:spPr>
        <p:txBody>
          <a:bodyPr lIns="62118" tIns="31058" rIns="62118" bIns="31058" anchor="ctr"/>
          <a:lstStyle/>
          <a:p>
            <a:pPr lvl="2"/>
            <a:endParaRPr lang="zh-CN" altLang="en-US" sz="1000" dirty="0">
              <a:solidFill>
                <a:srgbClr val="1C2A7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584" y="1203598"/>
            <a:ext cx="7488832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四、长期驻外人员备案办理有哪些渠道？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1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窗口备案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：就近在各级医保经办机构的异地就医备案窗口办理；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2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市政务网备案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单位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通过市政务网对退休、在职职工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集中办理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备案；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3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国家医保服务平台”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或“我的南京”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手机</a:t>
            </a:r>
            <a:r>
              <a:rPr lang="en-US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APP  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备案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：个人通过手机</a:t>
            </a: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APP 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办理备案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zh-CN" sz="1400" dirty="0" smtClean="0">
              <a:solidFill>
                <a:srgbClr val="1C2A75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800" b="1" dirty="0" smtClean="0">
              <a:solidFill>
                <a:srgbClr val="1C2A75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五</a:t>
            </a: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办理长期驻外备案时需要提供哪些材料？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参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保人员携带身份证或符合国家异地就医标准的社会保障卡，按转出类别提供以下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材料复印件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：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1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、异地安置退休和异地居住人员需提供异地户口本、房产证或其他有效异地居住材料；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2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、异地长期学习和常驻异地工作人员需提供用人单位或学校、培训机构盖章的证明材料。</a:t>
            </a:r>
            <a:endParaRPr lang="zh-CN" altLang="zh-CN" sz="1400" dirty="0">
              <a:solidFill>
                <a:srgbClr val="1C2A7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43630" y="421640"/>
            <a:ext cx="15684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 </a:t>
            </a:r>
          </a:p>
        </p:txBody>
      </p:sp>
    </p:spTree>
  </p:cSld>
  <p:clrMapOvr>
    <a:masterClrMapping/>
  </p:clrMapOvr>
  <p:transition advClick="0" advTm="4241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 bwMode="auto">
          <a:xfrm>
            <a:off x="683895" y="1059582"/>
            <a:ext cx="7758430" cy="3744416"/>
          </a:xfrm>
          <a:prstGeom prst="roundRect">
            <a:avLst>
              <a:gd name="adj" fmla="val 9992"/>
            </a:avLst>
          </a:prstGeom>
          <a:solidFill>
            <a:schemeClr val="bg1">
              <a:lumMod val="95000"/>
            </a:schemeClr>
          </a:solidFill>
          <a:ln w="15875" cap="flat" cmpd="sng">
            <a:solidFill>
              <a:schemeClr val="bg1">
                <a:lumMod val="50000"/>
              </a:schemeClr>
            </a:solidFill>
            <a:bevel/>
          </a:ln>
        </p:spPr>
        <p:txBody>
          <a:bodyPr lIns="62118" tIns="31058" rIns="62118" bIns="31058" anchor="ctr"/>
          <a:lstStyle/>
          <a:p>
            <a:pPr lvl="2"/>
            <a:endParaRPr lang="zh-CN" altLang="en-US" sz="1000" dirty="0">
              <a:solidFill>
                <a:srgbClr val="1C2A7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584" y="1203598"/>
            <a:ext cx="7488832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六</a:t>
            </a: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长期驻外</a:t>
            </a: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人员</a:t>
            </a:r>
            <a:r>
              <a:rPr lang="zh-CN" altLang="en-US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可否</a:t>
            </a: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多</a:t>
            </a: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地备案？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因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长期居住（或工作、学习）原因需要多地流动，可以申请办理“多地备案”，需提供长驻外证明。多地有效备案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数量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不得超过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三个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。除柜台备案外，参保人员也可以通过“手机</a:t>
            </a: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APP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”等方式申请。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1400" dirty="0" smtClean="0">
              <a:solidFill>
                <a:srgbClr val="1C2A75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七</a:t>
            </a: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“我的南京”手机</a:t>
            </a:r>
            <a:r>
              <a:rPr lang="en-US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APP  </a:t>
            </a: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备案的流程是什么？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1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、安装“我的南京”手机</a:t>
            </a: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APP 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软件，并完成实名认证。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2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、进入“健康</a:t>
            </a: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医保服务</a:t>
            </a: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异地就医备案”模块。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阅读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“须知” ， 录入信息 ， 上传资料图片 ， 提交确认，等待审核 ， 查询备案结果。 </a:t>
            </a:r>
            <a:endParaRPr lang="zh-CN" altLang="zh-CN" sz="1400" dirty="0">
              <a:solidFill>
                <a:srgbClr val="1C2A7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43630" y="421640"/>
            <a:ext cx="15684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 </a:t>
            </a:r>
          </a:p>
        </p:txBody>
      </p:sp>
    </p:spTree>
  </p:cSld>
  <p:clrMapOvr>
    <a:masterClrMapping/>
  </p:clrMapOvr>
  <p:transition advClick="0" advTm="4241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 bwMode="auto">
          <a:xfrm>
            <a:off x="755576" y="987574"/>
            <a:ext cx="7758430" cy="3744416"/>
          </a:xfrm>
          <a:prstGeom prst="roundRect">
            <a:avLst>
              <a:gd name="adj" fmla="val 9992"/>
            </a:avLst>
          </a:prstGeom>
          <a:solidFill>
            <a:schemeClr val="bg1">
              <a:lumMod val="95000"/>
            </a:schemeClr>
          </a:solidFill>
          <a:ln w="15875" cap="flat" cmpd="sng">
            <a:solidFill>
              <a:schemeClr val="bg1">
                <a:lumMod val="50000"/>
              </a:schemeClr>
            </a:solidFill>
            <a:bevel/>
          </a:ln>
        </p:spPr>
        <p:txBody>
          <a:bodyPr lIns="62118" tIns="31058" rIns="62118" bIns="31058" anchor="ctr"/>
          <a:lstStyle/>
          <a:p>
            <a:pPr lvl="2"/>
            <a:endParaRPr lang="zh-CN" altLang="en-US" sz="1000" dirty="0">
              <a:solidFill>
                <a:srgbClr val="1C2A7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584" y="1275606"/>
            <a:ext cx="7488832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八</a:t>
            </a: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、“ </a:t>
            </a: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国家医保服务平台 </a:t>
            </a: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”手机</a:t>
            </a:r>
            <a:r>
              <a:rPr lang="en-US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APP  </a:t>
            </a: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备案的流程是什么？ 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1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、安装“国家医保服务平台”手机</a:t>
            </a: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APP 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软件，并完成实名认证。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2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、进入异地就医模块进行备案（限跨省）。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阅读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“须知”，录入信息，上传资料图片，提交确认，等待审核，查询备案结果。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1400" dirty="0" smtClean="0">
              <a:solidFill>
                <a:srgbClr val="1C2A75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九</a:t>
            </a: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转外就诊人员怎样办理备案？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1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、南京市三级医院 主任医师或副主任医师根据参保人员的病情填写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《南京市基本医疗保险转外就医备案表》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并由医院确认；备案表可以在三级医院或各级医保经办机构窗口领取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400" dirty="0" smtClean="0">
              <a:solidFill>
                <a:srgbClr val="1C2A7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43630" y="421640"/>
            <a:ext cx="15684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 </a:t>
            </a:r>
          </a:p>
        </p:txBody>
      </p:sp>
    </p:spTree>
  </p:cSld>
  <p:clrMapOvr>
    <a:masterClrMapping/>
  </p:clrMapOvr>
  <p:transition advClick="0" advTm="4241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 bwMode="auto">
          <a:xfrm>
            <a:off x="755576" y="987574"/>
            <a:ext cx="7758430" cy="3744416"/>
          </a:xfrm>
          <a:prstGeom prst="roundRect">
            <a:avLst>
              <a:gd name="adj" fmla="val 9992"/>
            </a:avLst>
          </a:prstGeom>
          <a:solidFill>
            <a:schemeClr val="bg1">
              <a:lumMod val="95000"/>
            </a:schemeClr>
          </a:solidFill>
          <a:ln w="15875" cap="flat" cmpd="sng">
            <a:solidFill>
              <a:schemeClr val="bg1">
                <a:lumMod val="50000"/>
              </a:schemeClr>
            </a:solidFill>
            <a:bevel/>
          </a:ln>
        </p:spPr>
        <p:txBody>
          <a:bodyPr lIns="62118" tIns="31058" rIns="62118" bIns="31058" anchor="ctr"/>
          <a:lstStyle/>
          <a:p>
            <a:pPr lvl="2"/>
            <a:endParaRPr lang="zh-CN" altLang="en-US" sz="1000" dirty="0">
              <a:solidFill>
                <a:srgbClr val="1C2A7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584" y="1275606"/>
            <a:ext cx="74888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2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、参保人员凭《南京市基本医疗保险转外就医备案表》到医院医保办办理备案登记或就近</a:t>
            </a:r>
          </a:p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到各级医保经办机构窗口办理备案登记。</a:t>
            </a:r>
          </a:p>
          <a:p>
            <a:pPr>
              <a:lnSpc>
                <a:spcPct val="150000"/>
              </a:lnSpc>
            </a:pPr>
            <a:endParaRPr lang="en-US" altLang="zh-CN" sz="1400" dirty="0" smtClean="0">
              <a:solidFill>
                <a:srgbClr val="1C2A75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小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提示：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转外就医备案有效期</a:t>
            </a: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1 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年，在有效期内，参保人员可多次就诊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。有效期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结束后参保人员因病情需延期或变更转诊信息的，可凭异地就诊医院诊断证明、出院小结等医疗文件到南京市、区医保经办机构窗口办理延期或变更。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1400" dirty="0" smtClean="0">
              <a:solidFill>
                <a:srgbClr val="1C2A75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十 </a:t>
            </a: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、各类备案信息需要变更该怎么办？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参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保人员需要变更异地就医备案信息的，与备案流程相同。</a:t>
            </a:r>
            <a:endParaRPr lang="zh-CN" altLang="zh-CN" sz="1400" dirty="0">
              <a:solidFill>
                <a:srgbClr val="1C2A7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43630" y="421640"/>
            <a:ext cx="15684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 </a:t>
            </a:r>
          </a:p>
        </p:txBody>
      </p:sp>
    </p:spTree>
  </p:cSld>
  <p:clrMapOvr>
    <a:masterClrMapping/>
  </p:clrMapOvr>
  <p:transition advClick="0" advTm="4241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 bwMode="auto">
          <a:xfrm>
            <a:off x="755576" y="987574"/>
            <a:ext cx="7758430" cy="3744416"/>
          </a:xfrm>
          <a:prstGeom prst="roundRect">
            <a:avLst>
              <a:gd name="adj" fmla="val 9992"/>
            </a:avLst>
          </a:prstGeom>
          <a:solidFill>
            <a:schemeClr val="bg1">
              <a:lumMod val="95000"/>
            </a:schemeClr>
          </a:solidFill>
          <a:ln w="15875" cap="flat" cmpd="sng">
            <a:solidFill>
              <a:schemeClr val="bg1">
                <a:lumMod val="50000"/>
              </a:schemeClr>
            </a:solidFill>
            <a:bevel/>
          </a:ln>
        </p:spPr>
        <p:txBody>
          <a:bodyPr lIns="62118" tIns="31058" rIns="62118" bIns="31058" anchor="ctr"/>
          <a:lstStyle/>
          <a:p>
            <a:pPr lvl="2"/>
            <a:endParaRPr lang="zh-CN" altLang="en-US" sz="1000" dirty="0">
              <a:solidFill>
                <a:srgbClr val="1C2A7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584" y="1275606"/>
            <a:ext cx="7488832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十 </a:t>
            </a:r>
            <a:r>
              <a:rPr lang="zh-CN" altLang="en-US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、参保人员在参保地（南京）备案后还需要做些什么事</a:t>
            </a:r>
            <a:r>
              <a:rPr lang="zh-CN" altLang="zh-CN" sz="16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en-US" altLang="zh-CN" sz="1400" dirty="0" smtClean="0">
              <a:solidFill>
                <a:srgbClr val="1C2A75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备案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后，参保人需核实目前所持的社保卡是否支持异地刷卡结算，南京市第二代社会保</a:t>
            </a:r>
          </a:p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障卡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不支持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异地就医刷卡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结算</a:t>
            </a:r>
            <a:r>
              <a:rPr lang="zh-CN" altLang="en-US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江苏南京一卡通”或江苏省第二代社会保障卡</a:t>
            </a:r>
            <a:r>
              <a:rPr lang="zh-CN" altLang="zh-CN" sz="1400" b="1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支持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异地就</a:t>
            </a:r>
          </a:p>
          <a:p>
            <a:pPr>
              <a:lnSpc>
                <a:spcPct val="150000"/>
              </a:lnSpc>
            </a:pP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医刷卡结算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dirty="0" smtClean="0">
              <a:solidFill>
                <a:srgbClr val="1C2A75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社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保卡的更换可在南京市各制卡网点办理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dirty="0" smtClean="0">
              <a:solidFill>
                <a:srgbClr val="1C2A75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换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卡后医保个人账户、病种等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信息不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受影响，原市民卡的公交、银行等功能保留，参保人员无论在异地还是本地均需持江苏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南京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一卡通或江苏省第二代社保卡刷卡结算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dirty="0" smtClean="0">
              <a:solidFill>
                <a:srgbClr val="1C2A75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相关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社保卡政策请咨询南京市市民卡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中心</a:t>
            </a: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025-86590920</a:t>
            </a:r>
            <a:r>
              <a:rPr lang="zh-CN" altLang="zh-CN" sz="1400" dirty="0" smtClean="0">
                <a:solidFill>
                  <a:srgbClr val="1C2A75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400" dirty="0">
              <a:solidFill>
                <a:srgbClr val="1C2A7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43630" y="421640"/>
            <a:ext cx="15684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 </a:t>
            </a:r>
          </a:p>
        </p:txBody>
      </p:sp>
    </p:spTree>
  </p:cSld>
  <p:clrMapOvr>
    <a:masterClrMapping/>
  </p:clrMapOvr>
  <p:transition advClick="0" advTm="4241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GI2ZTE4ZTA1ODg2M2YyZGFhYzgwYWQxMmYzMmU2YjM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3"/>
</p:tagLst>
</file>

<file path=ppt/theme/theme1.xml><?xml version="1.0" encoding="utf-8"?>
<a:theme xmlns:a="http://schemas.openxmlformats.org/drawingml/2006/main" name="2_Default Design">
  <a:themeElements>
    <a:clrScheme name="自定义 158">
      <a:dk1>
        <a:srgbClr val="000000"/>
      </a:dk1>
      <a:lt1>
        <a:srgbClr val="FFFFFF"/>
      </a:lt1>
      <a:dk2>
        <a:srgbClr val="AFE91F"/>
      </a:dk2>
      <a:lt2>
        <a:srgbClr val="B2B2B2"/>
      </a:lt2>
      <a:accent1>
        <a:srgbClr val="AE7099"/>
      </a:accent1>
      <a:accent2>
        <a:srgbClr val="3E4B6D"/>
      </a:accent2>
      <a:accent3>
        <a:srgbClr val="FFFFFF"/>
      </a:accent3>
      <a:accent4>
        <a:srgbClr val="000000"/>
      </a:accent4>
      <a:accent5>
        <a:srgbClr val="BBE6B2"/>
      </a:accent5>
      <a:accent6>
        <a:srgbClr val="3A84C6"/>
      </a:accent6>
      <a:hlink>
        <a:srgbClr val="EC7A24"/>
      </a:hlink>
      <a:folHlink>
        <a:srgbClr val="AB6CCE"/>
      </a:folHlink>
    </a:clrScheme>
    <a:fontScheme name="2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Default Design 1">
        <a:dk1>
          <a:srgbClr val="000000"/>
        </a:dk1>
        <a:lt1>
          <a:srgbClr val="FFFFFF"/>
        </a:lt1>
        <a:dk2>
          <a:srgbClr val="FDD903"/>
        </a:dk2>
        <a:lt2>
          <a:srgbClr val="B2B2B2"/>
        </a:lt2>
        <a:accent1>
          <a:srgbClr val="FF9900"/>
        </a:accent1>
        <a:accent2>
          <a:srgbClr val="76C73F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6AB438"/>
        </a:accent6>
        <a:hlink>
          <a:srgbClr val="E2507A"/>
        </a:hlink>
        <a:folHlink>
          <a:srgbClr val="5ACAA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AFE91F"/>
        </a:dk2>
        <a:lt2>
          <a:srgbClr val="B2B2B2"/>
        </a:lt2>
        <a:accent1>
          <a:srgbClr val="70D34D"/>
        </a:accent1>
        <a:accent2>
          <a:srgbClr val="4192DB"/>
        </a:accent2>
        <a:accent3>
          <a:srgbClr val="FFFFFF"/>
        </a:accent3>
        <a:accent4>
          <a:srgbClr val="000000"/>
        </a:accent4>
        <a:accent5>
          <a:srgbClr val="BBE6B2"/>
        </a:accent5>
        <a:accent6>
          <a:srgbClr val="3A84C6"/>
        </a:accent6>
        <a:hlink>
          <a:srgbClr val="EC7A24"/>
        </a:hlink>
        <a:folHlink>
          <a:srgbClr val="AB6CC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72D3F6"/>
        </a:dk2>
        <a:lt2>
          <a:srgbClr val="B2B2B2"/>
        </a:lt2>
        <a:accent1>
          <a:srgbClr val="51A0E1"/>
        </a:accent1>
        <a:accent2>
          <a:srgbClr val="7FCD53"/>
        </a:accent2>
        <a:accent3>
          <a:srgbClr val="FFFFFF"/>
        </a:accent3>
        <a:accent4>
          <a:srgbClr val="000000"/>
        </a:accent4>
        <a:accent5>
          <a:srgbClr val="B3CDEE"/>
        </a:accent5>
        <a:accent6>
          <a:srgbClr val="72BA4A"/>
        </a:accent6>
        <a:hlink>
          <a:srgbClr val="CB518E"/>
        </a:hlink>
        <a:folHlink>
          <a:srgbClr val="DB862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</TotalTime>
  <Words>1635</Words>
  <Application>Microsoft Office PowerPoint</Application>
  <PresentationFormat>全屏显示(16:9)</PresentationFormat>
  <Paragraphs>191</Paragraphs>
  <Slides>22</Slides>
  <Notes>22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  <vt:variant>
        <vt:lpstr>自定义放映</vt:lpstr>
      </vt:variant>
      <vt:variant>
        <vt:i4>1</vt:i4>
      </vt:variant>
    </vt:vector>
  </HeadingPairs>
  <TitlesOfParts>
    <vt:vector size="24" baseType="lpstr">
      <vt:lpstr>2_Default Design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自定义放映 1</vt:lpstr>
    </vt:vector>
  </TitlesOfParts>
  <Company>Guild Design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电建01</dc:title>
  <dc:creator>www.themegallery.com</dc:creator>
  <cp:lastModifiedBy>tourist</cp:lastModifiedBy>
  <cp:revision>609</cp:revision>
  <cp:lastPrinted>2411-12-30T00:00:00Z</cp:lastPrinted>
  <dcterms:created xsi:type="dcterms:W3CDTF">2008-02-28T09:07:00Z</dcterms:created>
  <dcterms:modified xsi:type="dcterms:W3CDTF">2022-12-15T14:55:00Z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2052-11.1.0.12313</vt:lpwstr>
  </property>
  <property fmtid="{D5CDD505-2E9C-101B-9397-08002B2CF9AE}" pid="3" name="ICV">
    <vt:lpwstr>DABAD45DB58F495C9920C095050AF77B</vt:lpwstr>
  </property>
</Properties>
</file>